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3" r:id="rId4"/>
    <p:sldId id="265" r:id="rId5"/>
    <p:sldId id="271" r:id="rId6"/>
    <p:sldId id="274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D"/>
    <a:srgbClr val="EBEDEE"/>
    <a:srgbClr val="E9E9E9"/>
    <a:srgbClr val="E4E3E1"/>
    <a:srgbClr val="E6E4E5"/>
    <a:srgbClr val="D1D1CF"/>
    <a:srgbClr val="DEDEE0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14" y="18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m.yonhapnewstv.co.kr/news/MYH2023021001890064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ani.co.kr/arti/area/capital/1079505.html" TargetMode="External"/><Relationship Id="rId5" Type="http://schemas.openxmlformats.org/officeDocument/2006/relationships/hyperlink" Target="https://www.pressian.com/pages/articles/2023031017573015343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1668876" y="2659559"/>
            <a:ext cx="8854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accent1"/>
                </a:solidFill>
                <a:latin typeface="+mj-lt"/>
              </a:rPr>
              <a:t>객체 인식으로 덤프트럭 사고 방지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AFF4E-3944-5D0C-35EE-0BE618CA7142}"/>
              </a:ext>
            </a:extLst>
          </p:cNvPr>
          <p:cNvSpPr txBox="1"/>
          <p:nvPr/>
        </p:nvSpPr>
        <p:spPr>
          <a:xfrm>
            <a:off x="8897577" y="5441570"/>
            <a:ext cx="3122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팀장 </a:t>
            </a:r>
            <a:r>
              <a:rPr lang="en-US" altLang="ko-KR" dirty="0"/>
              <a:t>	: 20184376 </a:t>
            </a:r>
            <a:r>
              <a:rPr lang="ko-KR" altLang="en-US" dirty="0" err="1"/>
              <a:t>방준엽</a:t>
            </a:r>
            <a:endParaRPr lang="en-US" altLang="ko-KR" dirty="0"/>
          </a:p>
          <a:p>
            <a:r>
              <a:rPr lang="ko-KR" altLang="en-US" dirty="0" err="1"/>
              <a:t>부팀장</a:t>
            </a:r>
            <a:r>
              <a:rPr lang="ko-KR" altLang="en-US" dirty="0"/>
              <a:t> </a:t>
            </a:r>
            <a:r>
              <a:rPr lang="en-US" altLang="ko-KR" dirty="0"/>
              <a:t>	: 20184489 </a:t>
            </a:r>
            <a:r>
              <a:rPr lang="ko-KR" altLang="en-US" dirty="0"/>
              <a:t>이정우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	: 20205098 </a:t>
            </a:r>
            <a:r>
              <a:rPr lang="ko-KR" altLang="en-US" dirty="0"/>
              <a:t>강성민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992AE-1E7B-1C1B-2622-C8EAA3AB5E10}"/>
              </a:ext>
            </a:extLst>
          </p:cNvPr>
          <p:cNvSpPr txBox="1"/>
          <p:nvPr/>
        </p:nvSpPr>
        <p:spPr>
          <a:xfrm>
            <a:off x="8897576" y="5019082"/>
            <a:ext cx="3122971" cy="42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chemeClr val="accent1"/>
                </a:solidFill>
                <a:latin typeface="+mj-lt"/>
              </a:rPr>
              <a:t>Guardians of Dump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590357" y="466002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목차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159675" y="1510944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569375" y="1510944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493679" y="1697821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826469" y="17441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선정이유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159675" y="414398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569375" y="414398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528359" y="4341195"/>
            <a:ext cx="38023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3	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826469" y="4355885"/>
            <a:ext cx="92845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계획</a:t>
            </a:r>
            <a:endParaRPr lang="en-US" altLang="ko-KR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159675" y="5463481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569375" y="5463481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528359" y="5660696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826469" y="5675386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Q&amp;A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F74191-68DC-BAA3-E27A-DBDC3100A7E8}"/>
              </a:ext>
            </a:extLst>
          </p:cNvPr>
          <p:cNvSpPr/>
          <p:nvPr/>
        </p:nvSpPr>
        <p:spPr>
          <a:xfrm>
            <a:off x="2569375" y="2827462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76740-64A8-F14F-46F5-E15FC4FA106B}"/>
              </a:ext>
            </a:extLst>
          </p:cNvPr>
          <p:cNvSpPr txBox="1"/>
          <p:nvPr/>
        </p:nvSpPr>
        <p:spPr>
          <a:xfrm>
            <a:off x="1504314" y="3105834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4C2C0A-DBCD-7868-CA0B-CF04D5AC5101}"/>
              </a:ext>
            </a:extLst>
          </p:cNvPr>
          <p:cNvSpPr/>
          <p:nvPr/>
        </p:nvSpPr>
        <p:spPr>
          <a:xfrm>
            <a:off x="1159675" y="2824479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7EE7B-B13C-F987-0A32-2DC2C4950BA1}"/>
              </a:ext>
            </a:extLst>
          </p:cNvPr>
          <p:cNvSpPr txBox="1"/>
          <p:nvPr/>
        </p:nvSpPr>
        <p:spPr>
          <a:xfrm>
            <a:off x="1504314" y="3021694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2D4C40-8B8C-D6F8-6524-F7DC9D1B2960}"/>
              </a:ext>
            </a:extLst>
          </p:cNvPr>
          <p:cNvSpPr/>
          <p:nvPr/>
        </p:nvSpPr>
        <p:spPr>
          <a:xfrm>
            <a:off x="1159675" y="4143980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CF5EF-CB31-238E-1335-3C85E58A43BB}"/>
              </a:ext>
            </a:extLst>
          </p:cNvPr>
          <p:cNvSpPr txBox="1"/>
          <p:nvPr/>
        </p:nvSpPr>
        <p:spPr>
          <a:xfrm>
            <a:off x="1528359" y="4341195"/>
            <a:ext cx="38023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72829-5C21-C85C-7E18-DC865869CD8E}"/>
              </a:ext>
            </a:extLst>
          </p:cNvPr>
          <p:cNvSpPr txBox="1"/>
          <p:nvPr/>
        </p:nvSpPr>
        <p:spPr>
          <a:xfrm>
            <a:off x="2764575" y="3083250"/>
            <a:ext cx="374974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구현 예시 및 기대 효과</a:t>
            </a:r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04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선정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583709" y="1324449"/>
            <a:ext cx="5270520" cy="4207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덤프트럭의 사각지대로 인해  주행 중인 차량 또는 보행자 등을 인식하지 못해  사고가 발생하는 경우가 종종 있습니다</a:t>
            </a:r>
            <a:r>
              <a:rPr lang="en-US" altLang="ko-KR" sz="1600" spc="-150" dirty="0">
                <a:latin typeface="+mn-ea"/>
              </a:rPr>
              <a:t>.</a:t>
            </a:r>
            <a:r>
              <a:rPr lang="ko-KR" altLang="en-US" sz="1600" spc="-150" dirty="0">
                <a:latin typeface="+mn-ea"/>
              </a:rPr>
              <a:t> 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신호대기와 같은 주</a:t>
            </a:r>
            <a:r>
              <a:rPr lang="en-US" altLang="ko-KR" sz="1600" spc="-150" dirty="0">
                <a:latin typeface="+mn-ea"/>
              </a:rPr>
              <a:t> </a:t>
            </a:r>
            <a:r>
              <a:rPr lang="ko-KR" altLang="en-US" sz="1600" spc="-150" dirty="0" err="1">
                <a:latin typeface="+mn-ea"/>
              </a:rPr>
              <a:t>정차시</a:t>
            </a:r>
            <a:r>
              <a:rPr lang="en-US" altLang="ko-KR" sz="1600" spc="-150" dirty="0">
                <a:latin typeface="+mn-ea"/>
              </a:rPr>
              <a:t>,</a:t>
            </a:r>
            <a:r>
              <a:rPr lang="ko-KR" altLang="en-US" sz="1600" spc="-150" dirty="0">
                <a:latin typeface="+mn-ea"/>
              </a:rPr>
              <a:t> 다시 출발할 때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건설현장에서 사람을 인식하지  못한 경우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우회전시 사각지대로 인식하지 못한 경우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이러한  사각지대를 개선하기 위해 차량 옵션이 존재하지만 상당히 높은 가격대로 되어 있어 옵션 신청을 하지 않거나 신차가 아닌 중고차를 구매하는 것이 대부분입니다</a:t>
            </a:r>
            <a:r>
              <a:rPr lang="en-US" altLang="ko-KR" sz="1600" spc="-150" dirty="0">
                <a:latin typeface="+mn-ea"/>
              </a:rPr>
              <a:t>. 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때문에 저희는 인공지능을 활용해 객체감지를 하고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운전자에게 경고를 주는 저가형 제품을 만들어 가격 부담을 낮추고 사고 예방을 높이고자 주제를 선정하게 되었습니다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BD8FED-82BC-C3FD-322E-9E0C53912E4B}"/>
              </a:ext>
            </a:extLst>
          </p:cNvPr>
          <p:cNvGrpSpPr/>
          <p:nvPr/>
        </p:nvGrpSpPr>
        <p:grpSpPr>
          <a:xfrm>
            <a:off x="6096000" y="1456900"/>
            <a:ext cx="5849332" cy="3950090"/>
            <a:chOff x="436789" y="1355170"/>
            <a:chExt cx="5849332" cy="39500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730A6E-BE7A-A661-FD4C-A20558D16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789" y="1355170"/>
              <a:ext cx="5774006" cy="107163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65BB668-21A2-990A-0582-41C97CD71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789" y="2682329"/>
              <a:ext cx="5702369" cy="120271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D75118-E75D-D290-A90D-FEFEEB50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789" y="4140570"/>
              <a:ext cx="5849332" cy="116469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D5E965F-20D0-B33E-91C7-0C7D910C99F4}"/>
              </a:ext>
            </a:extLst>
          </p:cNvPr>
          <p:cNvSpPr txBox="1"/>
          <p:nvPr/>
        </p:nvSpPr>
        <p:spPr>
          <a:xfrm>
            <a:off x="393631" y="6160333"/>
            <a:ext cx="821597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https://www.pressian.com/pages/articles/2023031017573015343</a:t>
            </a:r>
            <a:endParaRPr lang="en-US" altLang="ko-KR" sz="1100" dirty="0"/>
          </a:p>
          <a:p>
            <a:r>
              <a:rPr lang="ko-KR" altLang="en-US" sz="1100" dirty="0">
                <a:hlinkClick r:id="rId6"/>
              </a:rPr>
              <a:t>https://www.hani.co.kr/arti/area/capital/1079505.html</a:t>
            </a:r>
            <a:endParaRPr lang="en-US" altLang="ko-KR" sz="1100" dirty="0"/>
          </a:p>
          <a:p>
            <a:r>
              <a:rPr lang="en-US" altLang="ko-KR" sz="1100" dirty="0"/>
              <a:t>https://m.yonhapnewstv.co.kr/news/</a:t>
            </a:r>
            <a:r>
              <a:rPr lang="en-US" altLang="ko-KR" sz="1100" dirty="0">
                <a:hlinkClick r:id="rId7"/>
              </a:rPr>
              <a:t>MYH20230210018900641</a:t>
            </a:r>
            <a:endParaRPr lang="ko-KR" altLang="en-US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8E3203-161C-8F05-4E4B-C3830A725E32}"/>
              </a:ext>
            </a:extLst>
          </p:cNvPr>
          <p:cNvCxnSpPr>
            <a:cxnSpLocks/>
          </p:cNvCxnSpPr>
          <p:nvPr/>
        </p:nvCxnSpPr>
        <p:spPr>
          <a:xfrm>
            <a:off x="393631" y="6018341"/>
            <a:ext cx="1150544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04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구현 예시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나무, 야외이(가) 표시된 사진&#10;&#10;자동 생성된 설명">
            <a:extLst>
              <a:ext uri="{FF2B5EF4-FFF2-40B4-BE49-F238E27FC236}">
                <a16:creationId xmlns:a16="http://schemas.microsoft.com/office/drawing/2014/main" id="{65FEF8F1-71E9-27F4-65A0-E597124B5F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6" y="1841007"/>
            <a:ext cx="3795125" cy="2134759"/>
          </a:xfrm>
          <a:prstGeom prst="rect">
            <a:avLst/>
          </a:prstGeom>
        </p:spPr>
      </p:pic>
      <p:pic>
        <p:nvPicPr>
          <p:cNvPr id="19" name="그림 18" descr="텍스트, 도로, 건물, 야외이(가) 표시된 사진&#10;&#10;자동 생성된 설명">
            <a:extLst>
              <a:ext uri="{FF2B5EF4-FFF2-40B4-BE49-F238E27FC236}">
                <a16:creationId xmlns:a16="http://schemas.microsoft.com/office/drawing/2014/main" id="{A78CE87F-4F43-3B94-3A33-24FC11C8C3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1" y="4198936"/>
            <a:ext cx="4223763" cy="2094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3648F4-1A8F-13DB-5B63-79709C0E63DC}"/>
              </a:ext>
            </a:extLst>
          </p:cNvPr>
          <p:cNvSpPr txBox="1"/>
          <p:nvPr/>
        </p:nvSpPr>
        <p:spPr>
          <a:xfrm>
            <a:off x="5486694" y="5348604"/>
            <a:ext cx="6302379" cy="956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1. </a:t>
            </a:r>
            <a:r>
              <a:rPr lang="ko-KR" altLang="en-US" sz="1600" spc="-150" dirty="0">
                <a:latin typeface="+mn-ea"/>
              </a:rPr>
              <a:t>사진과 같은 객체인식으로 라즈베리 파이에게  객체 존재여부 전달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2. </a:t>
            </a:r>
            <a:r>
              <a:rPr lang="ko-KR" altLang="en-US" sz="1600" spc="-150" dirty="0">
                <a:latin typeface="+mn-ea"/>
              </a:rPr>
              <a:t>객체인식 오류 대안으로 추가적인 센서로 감지</a:t>
            </a:r>
            <a:endParaRPr lang="en-US" altLang="ko-KR" sz="16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3. </a:t>
            </a:r>
            <a:r>
              <a:rPr lang="ko-KR" altLang="en-US" sz="1600" spc="-150" dirty="0">
                <a:latin typeface="+mn-ea"/>
              </a:rPr>
              <a:t>객체 감지 후 사용자에게 객체가 있다고 알려줌</a:t>
            </a:r>
            <a:endParaRPr lang="en-US" altLang="ko-KR" sz="1600" spc="-150" dirty="0">
              <a:latin typeface="+mn-ea"/>
            </a:endParaRPr>
          </a:p>
        </p:txBody>
      </p:sp>
      <p:pic>
        <p:nvPicPr>
          <p:cNvPr id="1026" name="Picture 2" descr="라즈베리파이 초기설정">
            <a:extLst>
              <a:ext uri="{FF2B5EF4-FFF2-40B4-BE49-F238E27FC236}">
                <a16:creationId xmlns:a16="http://schemas.microsoft.com/office/drawing/2014/main" id="{CD0F3C82-82A7-3F74-8A61-5EC9DEE5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936" y="2998214"/>
            <a:ext cx="1878266" cy="19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카메라 - 무료 전자개 아이콘">
            <a:extLst>
              <a:ext uri="{FF2B5EF4-FFF2-40B4-BE49-F238E27FC236}">
                <a16:creationId xmlns:a16="http://schemas.microsoft.com/office/drawing/2014/main" id="{D4E736B7-2824-A393-7510-D7741181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87" y="3251959"/>
            <a:ext cx="1447614" cy="14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DC2292-C976-D83B-4D11-F195560F839F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6463524" y="3975766"/>
            <a:ext cx="14004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센서 아이콘 (천장) 로열티 무료 사진, 그림, 이미지 그리고 스톡포토그래피. Image 97376509.">
            <a:extLst>
              <a:ext uri="{FF2B5EF4-FFF2-40B4-BE49-F238E27FC236}">
                <a16:creationId xmlns:a16="http://schemas.microsoft.com/office/drawing/2014/main" id="{B6BA8CF2-D8D5-C2BC-0D48-6B752AF75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29571">
            <a:off x="5440620" y="1508598"/>
            <a:ext cx="1147187" cy="11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432DEA-2042-B622-F0C8-DB8447F0C520}"/>
              </a:ext>
            </a:extLst>
          </p:cNvPr>
          <p:cNvCxnSpPr>
            <a:cxnSpLocks/>
            <a:stCxn id="1030" idx="0"/>
          </p:cNvCxnSpPr>
          <p:nvPr/>
        </p:nvCxnSpPr>
        <p:spPr>
          <a:xfrm>
            <a:off x="6481226" y="2415221"/>
            <a:ext cx="1382710" cy="8367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알람 아이콘 무료 벡터 일러스트·그래픽 77500765.">
            <a:extLst>
              <a:ext uri="{FF2B5EF4-FFF2-40B4-BE49-F238E27FC236}">
                <a16:creationId xmlns:a16="http://schemas.microsoft.com/office/drawing/2014/main" id="{F04B0ABA-04DC-BF24-F340-967A69DC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205" y="3217963"/>
            <a:ext cx="1515606" cy="151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6AA62A0-698C-B5F8-4029-28FE2816D631}"/>
              </a:ext>
            </a:extLst>
          </p:cNvPr>
          <p:cNvCxnSpPr>
            <a:cxnSpLocks/>
            <a:stCxn id="1032" idx="1"/>
            <a:endCxn id="1026" idx="3"/>
          </p:cNvCxnSpPr>
          <p:nvPr/>
        </p:nvCxnSpPr>
        <p:spPr>
          <a:xfrm flipH="1">
            <a:off x="9742202" y="3975766"/>
            <a:ext cx="71800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6B44A4F-DF01-243C-8981-96D4A60F9687}"/>
              </a:ext>
            </a:extLst>
          </p:cNvPr>
          <p:cNvCxnSpPr>
            <a:cxnSpLocks/>
          </p:cNvCxnSpPr>
          <p:nvPr/>
        </p:nvCxnSpPr>
        <p:spPr>
          <a:xfrm>
            <a:off x="343278" y="1280086"/>
            <a:ext cx="1150544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272459-2869-8B87-2F70-A0D34F952796}"/>
              </a:ext>
            </a:extLst>
          </p:cNvPr>
          <p:cNvSpPr txBox="1"/>
          <p:nvPr/>
        </p:nvSpPr>
        <p:spPr>
          <a:xfrm>
            <a:off x="1676400" y="330200"/>
            <a:ext cx="2404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기대 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C266C-B920-5AFD-B784-91C81ECFFB6B}"/>
              </a:ext>
            </a:extLst>
          </p:cNvPr>
          <p:cNvSpPr txBox="1"/>
          <p:nvPr/>
        </p:nvSpPr>
        <p:spPr>
          <a:xfrm>
            <a:off x="785834" y="5088116"/>
            <a:ext cx="6103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운전자 부담 완화: 사각지대가 줄어들면 운전자가 인지해야 할 부분이 줄어들어 운전 부담이 줄어듭니다. 또한, 운전자가 주변 환경을 더 잘 파악할 수 있게 되어 운전의 안정성과 편의성이 증가합니다.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E4A5E-EBC3-0380-37EF-A8B6F68B8FED}"/>
              </a:ext>
            </a:extLst>
          </p:cNvPr>
          <p:cNvSpPr txBox="1"/>
          <p:nvPr/>
        </p:nvSpPr>
        <p:spPr>
          <a:xfrm>
            <a:off x="739324" y="3099462"/>
            <a:ext cx="6103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생산성: 덤프트럭 운송 중 사고가 발생할 경우 대규모 재고 이동을 못하게 되는 경우가 발생한다. 하지만 사고를 방지한다면 재고 이동을 못하게 될 경우 또한 줄어듦으로 생산성을 높일  수 있다.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7E8F5-28D3-D3B7-7170-0BF9156AFB51}"/>
              </a:ext>
            </a:extLst>
          </p:cNvPr>
          <p:cNvSpPr txBox="1"/>
          <p:nvPr/>
        </p:nvSpPr>
        <p:spPr>
          <a:xfrm>
            <a:off x="785834" y="1664807"/>
            <a:ext cx="6103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비용절감: 높은 가격의 인공지능 추가 옵션을 구매하는 대신 낮은  가격으로 사고를 예방할 수 있다.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4E5B0A-AA86-C99E-5BDD-99EAE02A8D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36" y="3137528"/>
            <a:ext cx="3000193" cy="30001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F4C560-DB80-918F-FDD0-DEAFFAF8D8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32" y="1987972"/>
            <a:ext cx="2696383" cy="26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6B44A4F-DF01-243C-8981-96D4A60F9687}"/>
              </a:ext>
            </a:extLst>
          </p:cNvPr>
          <p:cNvCxnSpPr>
            <a:cxnSpLocks/>
          </p:cNvCxnSpPr>
          <p:nvPr/>
        </p:nvCxnSpPr>
        <p:spPr>
          <a:xfrm>
            <a:off x="343278" y="1280086"/>
            <a:ext cx="1150544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272459-2869-8B87-2F70-A0D34F952796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계획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15465DEF-5648-BC79-1173-581BF30A5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79938"/>
              </p:ext>
            </p:extLst>
          </p:nvPr>
        </p:nvGraphicFramePr>
        <p:xfrm>
          <a:off x="343278" y="1664806"/>
          <a:ext cx="11638313" cy="484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4183">
                  <a:extLst>
                    <a:ext uri="{9D8B030D-6E8A-4147-A177-3AD203B41FA5}">
                      <a16:colId xmlns:a16="http://schemas.microsoft.com/office/drawing/2014/main" val="2931102652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4072896800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2556568282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3594379361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1493714086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3493751806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12536389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4283952923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2504006272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2849009621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833711020"/>
                    </a:ext>
                  </a:extLst>
                </a:gridCol>
                <a:gridCol w="705830">
                  <a:extLst>
                    <a:ext uri="{9D8B030D-6E8A-4147-A177-3AD203B41FA5}">
                      <a16:colId xmlns:a16="http://schemas.microsoft.com/office/drawing/2014/main" val="4141905348"/>
                    </a:ext>
                  </a:extLst>
                </a:gridCol>
              </a:tblGrid>
              <a:tr h="605950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287402"/>
                  </a:ext>
                </a:extLst>
              </a:tr>
              <a:tr h="6059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98735"/>
                  </a:ext>
                </a:extLst>
              </a:tr>
              <a:tr h="605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하드웨어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815447"/>
                  </a:ext>
                </a:extLst>
              </a:tr>
              <a:tr h="605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인공지능  모델 개발 및 카메라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308032"/>
                  </a:ext>
                </a:extLst>
              </a:tr>
              <a:tr h="605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객체 감지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51700"/>
                  </a:ext>
                </a:extLst>
              </a:tr>
              <a:tr h="605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현장 테스트 모델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103388"/>
                  </a:ext>
                </a:extLst>
              </a:tr>
              <a:tr h="605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현장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476549"/>
                  </a:ext>
                </a:extLst>
              </a:tr>
              <a:tr h="6059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제품화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7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2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3FFB86-8E54-4295-B488-7770DB8E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4974538" y="1066800"/>
            <a:ext cx="22429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Q&amp;A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22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338</Words>
  <Application>Microsoft Office PowerPoint</Application>
  <PresentationFormat>와이드스크린</PresentationFormat>
  <Paragraphs>79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Pretendard</vt:lpstr>
      <vt:lpstr>Pretendard ExtraBold</vt:lpstr>
      <vt:lpstr>한컴바탕</vt:lpstr>
      <vt:lpstr>Arial</vt:lpstr>
      <vt:lpstr>Montserrat Black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이정우</cp:lastModifiedBy>
  <cp:revision>26</cp:revision>
  <dcterms:created xsi:type="dcterms:W3CDTF">2021-10-22T06:13:27Z</dcterms:created>
  <dcterms:modified xsi:type="dcterms:W3CDTF">2023-04-04T12:02:13Z</dcterms:modified>
</cp:coreProperties>
</file>